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4" r:id="rId7"/>
    <p:sldId id="266" r:id="rId8"/>
    <p:sldId id="265" r:id="rId9"/>
    <p:sldId id="267" r:id="rId10"/>
    <p:sldId id="268" r:id="rId11"/>
    <p:sldId id="269" r:id="rId12"/>
  </p:sldIdLst>
  <p:sldSz cx="14630400" cy="8229600"/>
  <p:notesSz cx="8229600" cy="14630400"/>
  <p:embeddedFontLst>
    <p:embeddedFont>
      <p:font typeface="Noto Sans TC" panose="020B0604020202020204" charset="-128"/>
      <p:regular r:id="rId14"/>
    </p:embeddedFont>
    <p:embeddedFont>
      <p:font typeface="Calibri" panose="020F0502020204030204" pitchFamily="34" charset="0"/>
      <p:regular r:id="rId15"/>
      <p:bold r:id="rId16"/>
    </p:embeddedFont>
    <p:embeddedFont>
      <p:font typeface="Sora Medium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4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8383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0E51-1C48-A37F-EC9B-8DB58C69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00247-F041-EC56-8D0E-B1D97655B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68D09-5609-3143-E280-A5DE57730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B51E-7777-D1C5-E247-8AB3C718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50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0E51-1C48-A37F-EC9B-8DB58C69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00247-F041-EC56-8D0E-B1D97655B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68D09-5609-3143-E280-A5DE57730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B51E-7777-D1C5-E247-8AB3C718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4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0E51-1C48-A37F-EC9B-8DB58C69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00247-F041-EC56-8D0E-B1D97655B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68D09-5609-3143-E280-A5DE57730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B51E-7777-D1C5-E247-8AB3C718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77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0632F-0EF2-321E-52E2-97D70EE25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8F5E98-95FB-6B27-C7E4-ECC200339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0EB544-6380-C188-73BB-22EDC4F72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2A299-4FD1-86BB-0E95-C47D0F3A0D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84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A7FB3-1E63-EEA1-7CA4-E911FABE0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D104CB-CE15-CA01-0EFB-FD65E0EE2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D79698-96CC-8D3D-60DE-2B179E826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1F9B7-0B36-1535-1FDD-747EB8BB5E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427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B0E51-1C48-A37F-EC9B-8DB58C69D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A00247-F041-EC56-8D0E-B1D97655BA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968D09-5609-3143-E280-A5DE57730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9B51E-7777-D1C5-E247-8AB3C7183A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77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Infrastructure Network Design in Cisco Packet Tracer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section will guide you through the design and configuration of an infrastructure network using Cisco Packet Tracer. We'll cover the network components, topology, and step-by-step setup of routers, switches, and end devices.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CE002A-0543-F95B-6249-50B316D06F93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284E-27E1-180D-42F6-C4C70475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545025-18A7-69BE-0781-CBC6B9FE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4D477B8-985B-3275-DF53-A0FF4F94C260}"/>
              </a:ext>
            </a:extLst>
          </p:cNvPr>
          <p:cNvSpPr/>
          <p:nvPr/>
        </p:nvSpPr>
        <p:spPr>
          <a:xfrm>
            <a:off x="695818" y="214611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-OSPF Configuration Overview</a:t>
            </a:r>
            <a:endParaRPr lang="en-US" sz="445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-OSPF configuration steps: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44A8130-963E-A712-9527-C4102722FA97}"/>
              </a:ext>
            </a:extLst>
          </p:cNvPr>
          <p:cNvSpPr/>
          <p:nvPr/>
        </p:nvSpPr>
        <p:spPr>
          <a:xfrm>
            <a:off x="695818" y="1710372"/>
            <a:ext cx="9008621" cy="644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OSPF Area Assignments: </a:t>
            </a:r>
            <a:r>
              <a:rPr lang="en-US" sz="2400" dirty="0">
                <a:solidFill>
                  <a:schemeClr val="bg1"/>
                </a:solidFill>
              </a:rPr>
              <a:t>HQ in Area 0, Branch A/B in Area 1, Remote       	Office in Area 2.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Route Summarization </a:t>
            </a:r>
            <a:r>
              <a:rPr lang="en-US" sz="2400" dirty="0">
                <a:solidFill>
                  <a:schemeClr val="bg1"/>
                </a:solidFill>
              </a:rPr>
              <a:t>at ABRs for efficient routing.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Passive Interfaces</a:t>
            </a:r>
            <a:r>
              <a:rPr lang="en-US" sz="2400" dirty="0">
                <a:solidFill>
                  <a:schemeClr val="bg1"/>
                </a:solidFill>
              </a:rPr>
              <a:t> to block unnecessary OSPF updates on access 	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Adjusting Reference Bandwidth </a:t>
            </a:r>
            <a:r>
              <a:rPr lang="en-US" sz="2400" dirty="0">
                <a:solidFill>
                  <a:schemeClr val="bg1"/>
                </a:solidFill>
              </a:rPr>
              <a:t>for high-speed links.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</a:t>
            </a: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OSPF configuration Example:</a:t>
            </a:r>
            <a:endParaRPr lang="en-US" sz="2800" dirty="0">
              <a:latin typeface="Sora Medium" pitchFamily="34" charset="0"/>
              <a:cs typeface="Sora Medium" pitchFamily="34" charset="-120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router </a:t>
            </a:r>
            <a:r>
              <a:rPr lang="en-US" sz="2400" dirty="0" err="1">
                <a:solidFill>
                  <a:schemeClr val="bg1"/>
                </a:solidFill>
              </a:rPr>
              <a:t>ospf</a:t>
            </a:r>
            <a:r>
              <a:rPr lang="en-US" sz="2400" dirty="0">
                <a:solidFill>
                  <a:schemeClr val="bg1"/>
                </a:solidFill>
              </a:rPr>
              <a:t> 1</a:t>
            </a:r>
          </a:p>
          <a:p>
            <a:r>
              <a:rPr lang="en-US" sz="2400" dirty="0">
                <a:solidFill>
                  <a:schemeClr val="bg1"/>
                </a:solidFill>
              </a:rPr>
              <a:t> network 172.16.0.0 0.0.255.255 area 0</a:t>
            </a:r>
          </a:p>
          <a:p>
            <a:r>
              <a:rPr lang="en-US" sz="2400" dirty="0">
                <a:solidFill>
                  <a:schemeClr val="bg1"/>
                </a:solidFill>
              </a:rPr>
              <a:t> passive-interface default</a:t>
            </a:r>
          </a:p>
          <a:p>
            <a:r>
              <a:rPr lang="en-US" sz="2400" dirty="0">
                <a:solidFill>
                  <a:schemeClr val="bg1"/>
                </a:solidFill>
              </a:rPr>
              <a:t> no passive-interface GigabitEthernet0/1</a:t>
            </a:r>
          </a:p>
          <a:p>
            <a:r>
              <a:rPr lang="en-US" sz="2400" dirty="0">
                <a:solidFill>
                  <a:schemeClr val="bg1"/>
                </a:solidFill>
              </a:rPr>
              <a:t> auto-cost reference-bandwidth 10000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Verify using: show </a:t>
            </a:r>
            <a:r>
              <a:rPr lang="en-US" sz="2400" dirty="0" err="1">
                <a:solidFill>
                  <a:schemeClr val="bg1"/>
                </a:solidFill>
              </a:rPr>
              <a:t>ip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ospf</a:t>
            </a:r>
            <a:r>
              <a:rPr lang="en-US" sz="2400" dirty="0">
                <a:solidFill>
                  <a:schemeClr val="bg1"/>
                </a:solidFill>
              </a:rPr>
              <a:t> neighbor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2AA72-C72F-2E28-AC4A-99413B747552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A511B-F844-4425-BB2B-D7B5AC636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3212" y="0"/>
            <a:ext cx="5272815" cy="81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3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284E-27E1-180D-42F6-C4C70475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545025-18A7-69BE-0781-CBC6B9FE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4D477B8-985B-3275-DF53-A0FF4F94C260}"/>
              </a:ext>
            </a:extLst>
          </p:cNvPr>
          <p:cNvSpPr/>
          <p:nvPr/>
        </p:nvSpPr>
        <p:spPr>
          <a:xfrm>
            <a:off x="695818" y="214611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-Troubleshooting and Testing</a:t>
            </a:r>
            <a:endParaRPr lang="en-US" sz="445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-Common issues and troubleshooting steps: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44A8130-963E-A712-9527-C4102722FA97}"/>
              </a:ext>
            </a:extLst>
          </p:cNvPr>
          <p:cNvSpPr/>
          <p:nvPr/>
        </p:nvSpPr>
        <p:spPr>
          <a:xfrm>
            <a:off x="695818" y="1710372"/>
            <a:ext cx="9008621" cy="644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OSPF Neighbor Issues: Check using 'show </a:t>
            </a:r>
            <a:r>
              <a:rPr lang="en-US" sz="2400" b="1" dirty="0" err="1">
                <a:solidFill>
                  <a:schemeClr val="bg1"/>
                </a:solidFill>
              </a:rPr>
              <a:t>ip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ospf</a:t>
            </a:r>
            <a:r>
              <a:rPr lang="en-US" sz="2400" b="1" dirty="0">
                <a:solidFill>
                  <a:schemeClr val="bg1"/>
                </a:solidFill>
              </a:rPr>
              <a:t> neighbor’.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Misconfigured Areas: Ensure correct area assignments.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Route Summarization: Verify with 'show </a:t>
            </a:r>
            <a:r>
              <a:rPr lang="en-US" sz="2400" b="1" dirty="0" err="1">
                <a:solidFill>
                  <a:schemeClr val="bg1"/>
                </a:solidFill>
              </a:rPr>
              <a:t>ip</a:t>
            </a:r>
            <a:r>
              <a:rPr lang="en-US" sz="2400" b="1" dirty="0">
                <a:solidFill>
                  <a:schemeClr val="bg1"/>
                </a:solidFill>
              </a:rPr>
              <a:t> route’.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 Inter-VLAN Routing: Ensure correct </a:t>
            </a:r>
            <a:r>
              <a:rPr lang="en-US" sz="2400" b="1" dirty="0" err="1">
                <a:solidFill>
                  <a:schemeClr val="bg1"/>
                </a:solidFill>
              </a:rPr>
              <a:t>subinterfaces</a:t>
            </a:r>
            <a:r>
              <a:rPr lang="en-US" sz="2400" b="1" dirty="0">
                <a:solidFill>
                  <a:schemeClr val="bg1"/>
                </a:solidFill>
              </a:rPr>
              <a:t> and VLAN tagging.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</a:t>
            </a: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Verification Steps: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600" b="1" dirty="0">
                <a:solidFill>
                  <a:schemeClr val="bg1"/>
                </a:solidFill>
              </a:rPr>
              <a:t>OSPF: </a:t>
            </a:r>
            <a:r>
              <a:rPr lang="en-US" sz="2400" dirty="0">
                <a:solidFill>
                  <a:schemeClr val="bg1"/>
                </a:solidFill>
              </a:rPr>
              <a:t>Use 'show </a:t>
            </a:r>
            <a:r>
              <a:rPr lang="en-US" sz="2400" dirty="0" err="1">
                <a:solidFill>
                  <a:schemeClr val="bg1"/>
                </a:solidFill>
              </a:rPr>
              <a:t>ip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ospf</a:t>
            </a:r>
            <a:r>
              <a:rPr lang="en-US" sz="2400" dirty="0">
                <a:solidFill>
                  <a:schemeClr val="bg1"/>
                </a:solidFill>
              </a:rPr>
              <a:t> neighbor' and 'show </a:t>
            </a:r>
            <a:r>
              <a:rPr lang="en-US" sz="2400" dirty="0" err="1">
                <a:solidFill>
                  <a:schemeClr val="bg1"/>
                </a:solidFill>
              </a:rPr>
              <a:t>ip</a:t>
            </a:r>
            <a:r>
              <a:rPr lang="en-US" sz="2400" dirty="0">
                <a:solidFill>
                  <a:schemeClr val="bg1"/>
                </a:solidFill>
              </a:rPr>
              <a:t> route' to verify OSPF configurations.</a:t>
            </a:r>
          </a:p>
          <a:p>
            <a:r>
              <a:rPr lang="en-US" sz="2600" b="1" dirty="0">
                <a:solidFill>
                  <a:schemeClr val="bg1"/>
                </a:solidFill>
              </a:rPr>
              <a:t>Inter-VLAN Routing: </a:t>
            </a:r>
            <a:r>
              <a:rPr lang="en-US" sz="2400" dirty="0">
                <a:solidFill>
                  <a:schemeClr val="bg1"/>
                </a:solidFill>
              </a:rPr>
              <a:t>Test connectivity between VLANs using 'ping'.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2AA72-C72F-2E28-AC4A-99413B747552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A2EF1-3714-425C-A9C9-7AF782EA0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218" y="1"/>
            <a:ext cx="5206181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54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82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Overview of Network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63308" y="3386138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Routers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2911 Routers provide core routing functionality and interconnectivity between network segments.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11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21052" y="3386138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11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Switches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15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2960-24TT switches enable local area network (LAN) connectivity for end devices.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29851" y="5810131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Multilayer Switches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5539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3560-24PS multilayer switches offer advanced features like VLANs and routing capabilities.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C5ED2-DC15-0F48-D927-579E7A22696C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95818" y="1101090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Topology Diagram and Layout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445447" y="291095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network topology consists of 5 routers, 4 switches, and 3 multilayer switches, with end devices connected to each switch and multilayer switch.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84B247-C417-4109-4790-4CF31E6CC4BF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632" y="0"/>
            <a:ext cx="6553768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Topology Diagram and Layout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01113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provided screenshot shows the visual layout of the network topology within the Cisco Packet Tracer software, allowing for detailed configuration and testing.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42EDE-53D0-BE54-DB59-C17696240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631" y="0"/>
            <a:ext cx="720691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9465" y="562332"/>
            <a:ext cx="7717869" cy="1909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Connecting End Devices to Switches and Multilayer Switches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465" y="2777728"/>
            <a:ext cx="1018699" cy="16298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23678" y="2981444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Device Discovery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523678" y="3421856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Configuring the network to automatically discover and register end devices.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465" y="4407575"/>
            <a:ext cx="1018699" cy="16298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3678" y="4611291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VLAN Assignments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523678" y="5051703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Assigning end devices to the appropriate VLANs for logical segmentation.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465" y="6037421"/>
            <a:ext cx="1018699" cy="16298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23678" y="6241137"/>
            <a:ext cx="2546747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Port Security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523678" y="6681549"/>
            <a:ext cx="6393656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Implementing port security measures to protect the network from unauthorized access.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579201-EEB6-BA23-8607-FFB93284852C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284E-27E1-180D-42F6-C4C70475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545025-18A7-69BE-0781-CBC6B9FE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4D477B8-985B-3275-DF53-A0FF4F94C260}"/>
              </a:ext>
            </a:extLst>
          </p:cNvPr>
          <p:cNvSpPr/>
          <p:nvPr/>
        </p:nvSpPr>
        <p:spPr>
          <a:xfrm>
            <a:off x="695818" y="214611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-</a:t>
            </a:r>
            <a:r>
              <a:rPr lang="en-US" sz="4450" dirty="0" err="1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Vlans</a:t>
            </a: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and port security </a:t>
            </a:r>
            <a:endParaRPr lang="en-US" sz="445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-assigning </a:t>
            </a:r>
            <a:r>
              <a:rPr lang="en-US" sz="2800" dirty="0" err="1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vlans</a:t>
            </a: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: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44A8130-963E-A712-9527-C4102722FA97}"/>
              </a:ext>
            </a:extLst>
          </p:cNvPr>
          <p:cNvSpPr/>
          <p:nvPr/>
        </p:nvSpPr>
        <p:spPr>
          <a:xfrm>
            <a:off x="445447" y="1710372"/>
            <a:ext cx="130192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Assigned VLANs across multiple sites to ensure network segmentation and efficiency: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HQ: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10 – Management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20 – Sales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30 – IT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40 – Finance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50 – Guest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Branch B: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VLAN 120 (Engineering) and VLAN 130 (HR)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Remote Office: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 VLAN 140 (Remote Users) and VLAN 150 (Remote IT)</a:t>
            </a:r>
          </a:p>
          <a:p>
            <a:r>
              <a:rPr lang="en-US" sz="1700" dirty="0">
                <a:solidFill>
                  <a:schemeClr val="accent1"/>
                </a:solidFill>
              </a:rPr>
              <a:t>Usage and Advantages of VLANs: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Network Segmentation: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Reduces broadcast traffic by grouping devices logically, not physically.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Ensures each department operates independently, improving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Security Enhancements: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Limits access to sensitive data (e.g., Finance VLAN).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Unauthorized devices on one VLAN cannot access other VLANs without proper routing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Improved Management: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Centralized control of devices and users based on function (e.g., Guest network).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Simplifies troubleshooting by isolating traffic per VLAN.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Efficient Resource Allocation: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Traffic can be prioritized (e.g., Management VLAN gets higher priority).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Inter-VLAN routing allows seamless communication where needed while restricting unnecessary access.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2AA72-C72F-2E28-AC4A-99413B747552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FD20F0-F467-7A6D-7B33-791CD6987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0670" y="-38985"/>
            <a:ext cx="430973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03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BE3D7-CA19-60DC-8246-711E769FF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1837BD9-F3B4-4965-7CF1-4251C0A15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BF0704E-5133-F3B6-6FE6-75156DBD79C5}"/>
              </a:ext>
            </a:extLst>
          </p:cNvPr>
          <p:cNvSpPr/>
          <p:nvPr/>
        </p:nvSpPr>
        <p:spPr>
          <a:xfrm>
            <a:off x="772599" y="638625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US" sz="4000" dirty="0">
                <a:solidFill>
                  <a:schemeClr val="accent1"/>
                </a:solidFill>
              </a:rPr>
              <a:t>Usage and Advantages of VLANs:</a:t>
            </a:r>
          </a:p>
          <a:p>
            <a:endParaRPr lang="en-US" sz="4000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Network Segmentation: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Reduces broadcast traffic by grouping devices logically, not physically.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Ensures each department operates independently, improving performance.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Security Enhancements: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Limits access to sensitive data (e.g., Finance VLAN).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Unauthorized devices on one VLAN cannot access other VLANs without proper routing rules.</a:t>
            </a:r>
          </a:p>
          <a:p>
            <a:pPr lvl="1"/>
            <a:endParaRPr lang="en-US" sz="17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Improved Management: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Centralized control of devices and users based on function (e.g., Guest network).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Simplifies troubleshooting by isolating traffic per VLAN.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accent1"/>
                </a:solidFill>
              </a:rPr>
              <a:t>Efficient Resource Allocation: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Traffic can be prioritized (e.g., Management VLAN gets higher priority).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Inter-VLAN routing allows seamless communication where needed while restricting unnecessary access.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C3C46-53B4-5902-5FD6-AC2FD3330D19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748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1630F-675C-FB99-F5C8-7614E2B45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43BEB00-440D-A624-1B2E-67735280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B12EB92-87FD-5EB0-E7F6-1CD4FA9F5CDC}"/>
              </a:ext>
            </a:extLst>
          </p:cNvPr>
          <p:cNvSpPr/>
          <p:nvPr/>
        </p:nvSpPr>
        <p:spPr>
          <a:xfrm>
            <a:off x="695818" y="907100"/>
            <a:ext cx="85738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Port security:</a:t>
            </a: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81323C1-6238-9DA6-08A2-8C1C04CDD47F}"/>
              </a:ext>
            </a:extLst>
          </p:cNvPr>
          <p:cNvSpPr/>
          <p:nvPr/>
        </p:nvSpPr>
        <p:spPr>
          <a:xfrm>
            <a:off x="793789" y="25480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b="1" dirty="0">
                <a:solidFill>
                  <a:schemeClr val="accent1"/>
                </a:solidFill>
              </a:rPr>
              <a:t>Port Security uses :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Prevent unauthorized devices</a:t>
            </a:r>
            <a:r>
              <a:rPr lang="en-US" dirty="0">
                <a:solidFill>
                  <a:schemeClr val="bg1"/>
                </a:solidFill>
              </a:rPr>
              <a:t> from gaining access.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Protect against </a:t>
            </a:r>
            <a:r>
              <a:rPr lang="en-US" b="1" dirty="0">
                <a:solidFill>
                  <a:schemeClr val="bg1"/>
                </a:solidFill>
              </a:rPr>
              <a:t>MAC address flooding</a:t>
            </a:r>
            <a:r>
              <a:rPr lang="en-US" dirty="0">
                <a:solidFill>
                  <a:schemeClr val="bg1"/>
                </a:solidFill>
              </a:rPr>
              <a:t> and network disruptions.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Implementation: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Set </a:t>
            </a:r>
            <a:r>
              <a:rPr lang="en-US" b="1" dirty="0">
                <a:solidFill>
                  <a:schemeClr val="bg1"/>
                </a:solidFill>
              </a:rPr>
              <a:t>sticky MAC addresses</a:t>
            </a:r>
            <a:r>
              <a:rPr lang="en-US" dirty="0">
                <a:solidFill>
                  <a:schemeClr val="bg1"/>
                </a:solidFill>
              </a:rPr>
              <a:t> for some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Configured </a:t>
            </a:r>
            <a:r>
              <a:rPr lang="en-US" b="1" dirty="0">
                <a:solidFill>
                  <a:schemeClr val="bg1"/>
                </a:solidFill>
              </a:rPr>
              <a:t>port shutdown mode</a:t>
            </a:r>
            <a:r>
              <a:rPr lang="en-US" dirty="0">
                <a:solidFill>
                  <a:schemeClr val="bg1"/>
                </a:solidFill>
              </a:rPr>
              <a:t> for unauthorized access attempts.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Advantages of Port Security:</a:t>
            </a:r>
            <a:endParaRPr lang="en-US" dirty="0">
              <a:solidFill>
                <a:schemeClr val="accent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Improves network stability</a:t>
            </a:r>
            <a:r>
              <a:rPr lang="en-US" dirty="0">
                <a:solidFill>
                  <a:schemeClr val="bg1"/>
                </a:solidFill>
              </a:rPr>
              <a:t> by limiting the number of devices on ports.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Prevents rogue devices</a:t>
            </a:r>
            <a:r>
              <a:rPr lang="en-US" dirty="0">
                <a:solidFill>
                  <a:schemeClr val="bg1"/>
                </a:solidFill>
              </a:rPr>
              <a:t> from accessing the network.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Protects against malicious attacks</a:t>
            </a:r>
            <a:r>
              <a:rPr lang="en-US" dirty="0">
                <a:solidFill>
                  <a:schemeClr val="bg1"/>
                </a:solidFill>
              </a:rPr>
              <a:t>, such as MAC spoofing.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5BA1B9-9579-C264-C6C5-5F7AC118707F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4D727-32B5-7D71-AAB4-6E509977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975" y="1"/>
            <a:ext cx="6915425" cy="67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0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F284E-27E1-180D-42F6-C4C704754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6545025-18A7-69BE-0781-CBC6B9FE0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0" y="-239485"/>
            <a:ext cx="14630400" cy="239486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54D477B8-985B-3275-DF53-A0FF4F94C260}"/>
              </a:ext>
            </a:extLst>
          </p:cNvPr>
          <p:cNvSpPr/>
          <p:nvPr/>
        </p:nvSpPr>
        <p:spPr>
          <a:xfrm>
            <a:off x="695818" y="214611"/>
            <a:ext cx="9624852" cy="1495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-Inter-VLAN Routing Configuration</a:t>
            </a:r>
            <a:endParaRPr lang="en-US" sz="4450" dirty="0">
              <a:solidFill>
                <a:srgbClr val="97B8FF"/>
              </a:solidFill>
              <a:latin typeface="Sora Medium" pitchFamily="34" charset="0"/>
              <a:cs typeface="Sora Medium" pitchFamily="34" charset="-120"/>
            </a:endParaRPr>
          </a:p>
          <a:p>
            <a:pPr marL="0" indent="0">
              <a:lnSpc>
                <a:spcPts val="5550"/>
              </a:lnSpc>
              <a:buNone/>
            </a:pP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-At HQ, inter-VLAN routing is done using Layer 3 switches.</a:t>
            </a:r>
          </a:p>
          <a:p>
            <a:pPr marL="0" indent="0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44A8130-963E-A712-9527-C4102722FA97}"/>
              </a:ext>
            </a:extLst>
          </p:cNvPr>
          <p:cNvSpPr/>
          <p:nvPr/>
        </p:nvSpPr>
        <p:spPr>
          <a:xfrm>
            <a:off x="695818" y="1710372"/>
            <a:ext cx="9537766" cy="6443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2400" b="1" dirty="0">
                <a:solidFill>
                  <a:schemeClr val="bg1"/>
                </a:solidFill>
              </a:rPr>
              <a:t> interface Vlan10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</a:t>
            </a:r>
            <a:r>
              <a:rPr lang="en-US" sz="2400" b="1" dirty="0" err="1">
                <a:solidFill>
                  <a:schemeClr val="bg1"/>
                </a:solidFill>
              </a:rPr>
              <a:t>ip</a:t>
            </a:r>
            <a:r>
              <a:rPr lang="en-US" sz="2400" b="1" dirty="0">
                <a:solidFill>
                  <a:schemeClr val="bg1"/>
                </a:solidFill>
              </a:rPr>
              <a:t> address 172.16.10.1 255.255.255.0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interface Vlan20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  </a:t>
            </a:r>
            <a:r>
              <a:rPr lang="en-US" sz="2400" b="1" dirty="0" err="1">
                <a:solidFill>
                  <a:schemeClr val="bg1"/>
                </a:solidFill>
              </a:rPr>
              <a:t>ip</a:t>
            </a:r>
            <a:r>
              <a:rPr lang="en-US" sz="2400" b="1" dirty="0">
                <a:solidFill>
                  <a:schemeClr val="bg1"/>
                </a:solidFill>
              </a:rPr>
              <a:t> address 172.16.20.1 255.255.255.0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-</a:t>
            </a:r>
            <a:r>
              <a:rPr lang="en-US" sz="2800" dirty="0">
                <a:solidFill>
                  <a:srgbClr val="97B8FF"/>
                </a:solidFill>
                <a:latin typeface="Sora Medium" pitchFamily="34" charset="0"/>
                <a:cs typeface="Sora Medium" pitchFamily="34" charset="-120"/>
              </a:rPr>
              <a:t>At Branch B, inter-VLAN routing is configured using Router-on-a-Stick.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interface GigabitEthernet0/0.120</a:t>
            </a:r>
          </a:p>
          <a:p>
            <a:r>
              <a:rPr lang="en-US" sz="2400" dirty="0">
                <a:solidFill>
                  <a:schemeClr val="bg1"/>
                </a:solidFill>
              </a:rPr>
              <a:t> encapsulation dot1Q 120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ip</a:t>
            </a:r>
            <a:r>
              <a:rPr lang="en-US" sz="2400" dirty="0">
                <a:solidFill>
                  <a:schemeClr val="bg1"/>
                </a:solidFill>
              </a:rPr>
              <a:t> address 192.168.120.1 255.255.255.0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B2AA72-C72F-2E28-AC4A-99413B747552}"/>
              </a:ext>
            </a:extLst>
          </p:cNvPr>
          <p:cNvSpPr/>
          <p:nvPr/>
        </p:nvSpPr>
        <p:spPr>
          <a:xfrm>
            <a:off x="12823371" y="7674429"/>
            <a:ext cx="1719943" cy="4789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52EC0-CE67-4F52-B5B7-CBA0953F6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584" y="0"/>
            <a:ext cx="4522443" cy="81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11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835</Words>
  <Application>Microsoft Office PowerPoint</Application>
  <PresentationFormat>Custom</PresentationFormat>
  <Paragraphs>132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Noto Sans TC</vt:lpstr>
      <vt:lpstr>Aptos</vt:lpstr>
      <vt:lpstr>Sora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mostafa helmy</cp:lastModifiedBy>
  <cp:revision>8</cp:revision>
  <dcterms:created xsi:type="dcterms:W3CDTF">2024-10-19T12:12:52Z</dcterms:created>
  <dcterms:modified xsi:type="dcterms:W3CDTF">2024-10-19T19:19:45Z</dcterms:modified>
</cp:coreProperties>
</file>